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5" r:id="rId4"/>
    <p:sldId id="261" r:id="rId5"/>
    <p:sldId id="258" r:id="rId6"/>
    <p:sldId id="259" r:id="rId7"/>
    <p:sldId id="260" r:id="rId8"/>
    <p:sldId id="262" r:id="rId9"/>
    <p:sldId id="263" r:id="rId10"/>
    <p:sldId id="267" r:id="rId11"/>
    <p:sldId id="270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Proportion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4A-4B85-967F-A6BEBDAFC9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4A-4B85-967F-A6BEBDAFC9E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4A-4B85-967F-A6BEBDAFC9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1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34A-4B85-967F-A6BEBDAFC9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2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34A-4B85-967F-A6BEBDAFC9EB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spc="0" baseline="0">
                      <a:solidFill>
                        <a:schemeClr val="accent3"/>
                      </a:solidFill>
                      <a:latin typeface="billy" pitchFamily="2" charset="-120"/>
                      <a:ea typeface="billy" pitchFamily="2" charset="-120"/>
                      <a:cs typeface="billy" pitchFamily="2" charset="-120"/>
                    </a:defRPr>
                  </a:pPr>
                  <a:endParaRPr lang="zh-TW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834A-4B85-967F-A6BEBDAFC9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400" b="1" i="0" u="none" strike="noStrike" kern="1200" spc="0" baseline="0">
                    <a:solidFill>
                      <a:schemeClr val="accent1"/>
                    </a:solidFill>
                    <a:latin typeface="billy" pitchFamily="2" charset="-120"/>
                    <a:ea typeface="billy" pitchFamily="2" charset="-120"/>
                    <a:cs typeface="billy" pitchFamily="2" charset="-120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Basics</c:v>
                </c:pt>
                <c:pt idx="1">
                  <c:v>Advance</c:v>
                </c:pt>
                <c:pt idx="2">
                  <c:v>Creative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0.08</c:v>
                </c:pt>
                <c:pt idx="1">
                  <c:v>0.05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34A-4B85-967F-A6BEBDAFC9E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F311-C30F-4035-8B71-8B4C5CD7A832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F943A-1CED-4F82-A5D0-C383A68D70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8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F943A-1CED-4F82-A5D0-C383A68D70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143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14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0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38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21520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68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14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7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1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6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393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33F29AC-3F92-4F5F-BF79-86C4AB67C2AC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6D0370-86C4-4BCB-B3FD-750DC5ACE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633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Z2krJ8Ls2A&amp;list=PL6B459AAE1642C8B4" TargetMode="External"/><Relationship Id="rId2" Type="http://schemas.openxmlformats.org/officeDocument/2006/relationships/hyperlink" Target="https://wiki.allegro.cc/index.php?title=Allegro_5_API_Tutor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xbyproximity.com/2d-game-development-cours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6E32C-3690-4D88-BAE9-EFF70F1A8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8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Final Project Rules</a:t>
            </a:r>
            <a:endParaRPr lang="zh-TW" altLang="en-US" sz="8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BDD92F-F762-46C6-AC1D-347F1A8B8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lly" pitchFamily="2" charset="-120"/>
                <a:ea typeface="billy" pitchFamily="2" charset="-120"/>
                <a:cs typeface="billy" pitchFamily="2" charset="-120"/>
              </a:rPr>
              <a:t>For HT Chen’s class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414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DDFC3B-369C-49E4-A700-778D6356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Useful Resource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500E3E-4C04-409B-80B8-6EDA5C6D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8528" cy="358140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+mn-ea"/>
              </a:rPr>
              <a:t>Allegro 5 Wiki</a:t>
            </a:r>
          </a:p>
          <a:p>
            <a:pPr lvl="1"/>
            <a:r>
              <a:rPr lang="en-US" altLang="zh-TW" sz="1600" b="1" i="0" dirty="0">
                <a:latin typeface="+mn-ea"/>
                <a:hlinkClick r:id="rId2"/>
              </a:rPr>
              <a:t>https://wiki.allegro.cc/index.php?title=Allegro_5_API_Tutorials </a:t>
            </a:r>
            <a:endParaRPr lang="en-US" altLang="zh-TW" sz="1600" b="1" i="0" dirty="0">
              <a:latin typeface="+mn-ea"/>
            </a:endParaRPr>
          </a:p>
          <a:p>
            <a:endParaRPr lang="en-US" altLang="zh-TW" sz="2400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Movie Tutorial</a:t>
            </a:r>
          </a:p>
          <a:p>
            <a:pPr lvl="1"/>
            <a:r>
              <a:rPr lang="en-US" altLang="zh-TW" sz="1600" b="1" i="0" dirty="0">
                <a:latin typeface="+mn-ea"/>
                <a:hlinkClick r:id="rId3"/>
              </a:rPr>
              <a:t>https://www.youtube.com/watch?v=IZ2krJ8Ls2A&amp;list=PL6B459AAE1642C8B4</a:t>
            </a:r>
            <a:endParaRPr lang="en-US" altLang="zh-TW" sz="1600" b="1" i="0" dirty="0">
              <a:latin typeface="+mn-ea"/>
            </a:endParaRPr>
          </a:p>
          <a:p>
            <a:endParaRPr lang="en-US" altLang="zh-TW" b="1" dirty="0">
              <a:latin typeface="+mn-ea"/>
            </a:endParaRPr>
          </a:p>
          <a:p>
            <a:r>
              <a:rPr lang="en-US" altLang="zh-TW" b="1" dirty="0">
                <a:latin typeface="+mn-ea"/>
              </a:rPr>
              <a:t>2D Game Development Course</a:t>
            </a:r>
          </a:p>
          <a:p>
            <a:pPr lvl="1"/>
            <a:r>
              <a:rPr lang="en-US" altLang="zh-TW" sz="1600" b="1" i="0" dirty="0">
                <a:latin typeface="+mn-ea"/>
                <a:hlinkClick r:id="rId4"/>
              </a:rPr>
              <a:t>http://fixbyproximity.com/2d-game-development-course/</a:t>
            </a:r>
            <a:endParaRPr lang="zh-TW" altLang="en-US" sz="1600" b="1" i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320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Today’s Goal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/>
              <a:t>主選單</a:t>
            </a:r>
            <a:r>
              <a:rPr lang="en-US" altLang="zh-TW" sz="4000" b="1" dirty="0"/>
              <a:t>(Menu)</a:t>
            </a:r>
          </a:p>
          <a:p>
            <a:r>
              <a:rPr lang="zh-TW" altLang="en-US" sz="4000" b="1" dirty="0"/>
              <a:t>角色</a:t>
            </a:r>
            <a:endParaRPr lang="en-US" altLang="zh-TW" sz="4000" b="1" dirty="0"/>
          </a:p>
          <a:p>
            <a:endParaRPr lang="zh-TW" altLang="en-US" sz="4000" b="1" dirty="0"/>
          </a:p>
        </p:txBody>
      </p:sp>
      <p:pic>
        <p:nvPicPr>
          <p:cNvPr id="1026" name="Picture 2" descr="「主選單」的圖片搜尋結果">
            <a:extLst>
              <a:ext uri="{FF2B5EF4-FFF2-40B4-BE49-F238E27FC236}">
                <a16:creationId xmlns:a16="http://schemas.microsoft.com/office/drawing/2014/main" id="{09CAD012-4F48-4BE1-A1E7-AABD6DC31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31" y="390918"/>
            <a:ext cx="5492685" cy="411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角色」的圖片搜尋結果">
            <a:extLst>
              <a:ext uri="{FF2B5EF4-FFF2-40B4-BE49-F238E27FC236}">
                <a16:creationId xmlns:a16="http://schemas.microsoft.com/office/drawing/2014/main" id="{A834382F-B57C-4854-816D-B20A6E08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19" y="3019278"/>
            <a:ext cx="79819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血條」的圖片搜尋結果">
            <a:extLst>
              <a:ext uri="{FF2B5EF4-FFF2-40B4-BE49-F238E27FC236}">
                <a16:creationId xmlns:a16="http://schemas.microsoft.com/office/drawing/2014/main" id="{4E436F45-4129-4A97-9668-3BFEBB8E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6833" y="5877121"/>
            <a:ext cx="3631872" cy="8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8368E927-3CA9-4475-A131-39E881CAE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21" y="2002631"/>
            <a:ext cx="6286225" cy="2852737"/>
          </a:xfrm>
        </p:spPr>
        <p:txBody>
          <a:bodyPr>
            <a:noAutofit/>
          </a:bodyPr>
          <a:lstStyle/>
          <a:p>
            <a:pPr algn="ctr"/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Don’t  </a:t>
            </a:r>
            <a:b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</a:br>
            <a:r>
              <a:rPr lang="en-US" altLang="zh-TW" sz="13100" b="1" dirty="0">
                <a:latin typeface="billy" pitchFamily="2" charset="-120"/>
                <a:ea typeface="billy" pitchFamily="2" charset="-120"/>
                <a:cs typeface="billy" pitchFamily="2" charset="-120"/>
              </a:rPr>
              <a:t>Cheat</a:t>
            </a:r>
            <a:endParaRPr lang="zh-TW" altLang="en-US" sz="13100" b="1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pic>
        <p:nvPicPr>
          <p:cNvPr id="7170" name="Picture 2" descr="「死神」的圖片搜尋結果">
            <a:extLst>
              <a:ext uri="{FF2B5EF4-FFF2-40B4-BE49-F238E27FC236}">
                <a16:creationId xmlns:a16="http://schemas.microsoft.com/office/drawing/2014/main" id="{F88A7CDB-BAB4-45E0-9393-FBA3F33D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19" y="810484"/>
            <a:ext cx="4582212" cy="4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089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BC08C4-257C-42E3-AB31-1AAC1734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4900" dirty="0">
                <a:latin typeface="billy" pitchFamily="2" charset="-120"/>
                <a:ea typeface="billy" pitchFamily="2" charset="-120"/>
                <a:cs typeface="billy" pitchFamily="2" charset="-120"/>
              </a:rPr>
              <a:t>Let’s  Code</a:t>
            </a:r>
            <a:endParaRPr lang="zh-TW" altLang="en-US" sz="14900" dirty="0"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53B4D7-C3F2-4C0B-9B61-1FC3A7FF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billy" pitchFamily="2" charset="-120"/>
                <a:ea typeface="billy" pitchFamily="2" charset="-120"/>
                <a:cs typeface="billy" pitchFamily="2" charset="-120"/>
              </a:rPr>
              <a:t>Have a nice day</a:t>
            </a:r>
            <a:r>
              <a:rPr lang="en-US" altLang="zh-TW" sz="3600" dirty="0">
                <a:latin typeface="+mj-ea"/>
                <a:ea typeface="+mj-ea"/>
                <a:cs typeface="SetoFont" panose="02000600000000000000" pitchFamily="2" charset="-120"/>
              </a:rPr>
              <a:t>~</a:t>
            </a:r>
            <a:endParaRPr lang="zh-TW" altLang="en-US" sz="3600" dirty="0">
              <a:latin typeface="+mj-ea"/>
              <a:ea typeface="+mj-ea"/>
              <a:cs typeface="SetoFont" panose="020006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14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22" y="735306"/>
            <a:ext cx="4341123" cy="54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æ©«å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13" y="722771"/>
            <a:ext cx="4074678" cy="543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ãæ©«åæ°æ©éæ²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829" y="586076"/>
            <a:ext cx="10108845" cy="569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4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C91722-CB0A-4FB5-B545-32BB6582D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Rules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54A21-4F28-480A-858B-38F9EF61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03336"/>
          </a:xfrm>
        </p:spPr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一人一組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占學期總</a:t>
            </a:r>
            <a:r>
              <a:rPr lang="zh-TW" altLang="en-US" sz="2400" b="1" dirty="0" smtClean="0">
                <a:latin typeface="+mn-ea"/>
              </a:rPr>
              <a:t>成績</a:t>
            </a:r>
            <a:r>
              <a:rPr lang="en-US" altLang="zh-TW" sz="2400" b="1" dirty="0" smtClean="0">
                <a:latin typeface="+mn-ea"/>
              </a:rPr>
              <a:t>15%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使用</a:t>
            </a:r>
            <a:r>
              <a:rPr lang="en-US" altLang="zh-TW" sz="2400" b="1" dirty="0">
                <a:latin typeface="+mn-ea"/>
              </a:rPr>
              <a:t>Allegro 5</a:t>
            </a:r>
            <a:r>
              <a:rPr lang="zh-TW" altLang="en-US" sz="2400" b="1" dirty="0">
                <a:latin typeface="+mn-ea"/>
              </a:rPr>
              <a:t>獨立</a:t>
            </a:r>
            <a:r>
              <a:rPr lang="zh-TW" altLang="en-US" sz="2400" b="1" dirty="0" smtClean="0">
                <a:latin typeface="+mn-ea"/>
              </a:rPr>
              <a:t>完成戰</a:t>
            </a:r>
            <a:r>
              <a:rPr lang="zh-TW" altLang="en-US" sz="2400" b="1" dirty="0">
                <a:latin typeface="+mn-ea"/>
              </a:rPr>
              <a:t>機</a:t>
            </a:r>
            <a:r>
              <a:rPr lang="zh-TW" altLang="en-US" sz="2400" b="1" dirty="0" smtClean="0">
                <a:latin typeface="+mn-ea"/>
              </a:rPr>
              <a:t>遊戲</a:t>
            </a:r>
            <a:endParaRPr lang="en-US" altLang="zh-TW" sz="2400" b="1" dirty="0">
              <a:latin typeface="+mn-ea"/>
            </a:endParaRPr>
          </a:p>
          <a:p>
            <a:r>
              <a:rPr lang="zh-TW" altLang="en-US" sz="2400" b="1" dirty="0" smtClean="0">
                <a:latin typeface="+mn-ea"/>
              </a:rPr>
              <a:t>必須</a:t>
            </a:r>
            <a:r>
              <a:rPr lang="zh-TW" altLang="en-US" sz="2400" b="1" dirty="0">
                <a:latin typeface="+mn-ea"/>
              </a:rPr>
              <a:t>使用我們提供的</a:t>
            </a:r>
            <a:r>
              <a:rPr lang="en-US" altLang="zh-TW" sz="2400" b="1" dirty="0">
                <a:latin typeface="+mn-ea"/>
              </a:rPr>
              <a:t>template</a:t>
            </a:r>
          </a:p>
          <a:p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2019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TW" sz="2400" b="1" dirty="0" smtClean="0">
                <a:solidFill>
                  <a:srgbClr val="FF0000"/>
                </a:solidFill>
                <a:latin typeface="+mn-ea"/>
              </a:rPr>
              <a:t>14</a:t>
            </a:r>
            <a:r>
              <a:rPr lang="zh-TW" altLang="en-US" sz="2400" b="1" dirty="0" smtClean="0">
                <a:solidFill>
                  <a:srgbClr val="FF0000"/>
                </a:solidFill>
                <a:latin typeface="+mn-ea"/>
              </a:rPr>
              <a:t>日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一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TW" altLang="en-US" sz="24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用自己的電腦</a:t>
            </a:r>
            <a:r>
              <a:rPr lang="en-US" altLang="zh-TW" b="1" i="0" dirty="0">
                <a:solidFill>
                  <a:schemeClr val="tx1"/>
                </a:solidFill>
                <a:latin typeface="+mn-ea"/>
              </a:rPr>
              <a:t>Demo</a:t>
            </a:r>
          </a:p>
          <a:p>
            <a:pPr lvl="1"/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詳細資訊</a:t>
            </a:r>
            <a:r>
              <a:rPr lang="zh-TW" altLang="en-US" b="1" i="0" dirty="0">
                <a:solidFill>
                  <a:schemeClr val="tx1"/>
                </a:solidFill>
                <a:latin typeface="+mn-ea"/>
              </a:rPr>
              <a:t>前</a:t>
            </a:r>
            <a:r>
              <a:rPr lang="zh-TW" altLang="en-US" b="1" i="0" dirty="0" smtClean="0">
                <a:solidFill>
                  <a:schemeClr val="tx1"/>
                </a:solidFill>
                <a:latin typeface="+mn-ea"/>
              </a:rPr>
              <a:t>一週會公布</a:t>
            </a:r>
            <a:endParaRPr lang="en-US" altLang="zh-TW" b="1" i="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146" name="Picture 2" descr="「rules」的圖片搜尋結果">
            <a:extLst>
              <a:ext uri="{FF2B5EF4-FFF2-40B4-BE49-F238E27FC236}">
                <a16:creationId xmlns:a16="http://schemas.microsoft.com/office/drawing/2014/main" id="{CA1C139F-8363-4AA7-9F6A-F89B2283B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144" y="2286000"/>
            <a:ext cx="5073685" cy="438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5">
            <a:extLst>
              <a:ext uri="{FF2B5EF4-FFF2-40B4-BE49-F238E27FC236}">
                <a16:creationId xmlns:a16="http://schemas.microsoft.com/office/drawing/2014/main" id="{6DAC7D12-EBCB-4CD8-BFAD-A2386ECF3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064796"/>
              </p:ext>
            </p:extLst>
          </p:nvPr>
        </p:nvGraphicFramePr>
        <p:xfrm>
          <a:off x="1324297" y="467921"/>
          <a:ext cx="10633298" cy="6310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076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105EB4-A42B-4927-830C-A2F48EA2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Basics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</a:t>
            </a:r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8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3568-8D66-40E5-9A6A-80844DCA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+mn-ea"/>
              </a:rPr>
              <a:t>遊戲主選單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Start, About, Exit</a:t>
            </a:r>
            <a:endParaRPr lang="zh-TW" altLang="en-US" sz="2400" b="1" i="0" dirty="0">
              <a:latin typeface="+mn-ea"/>
            </a:endParaRPr>
          </a:p>
          <a:p>
            <a:r>
              <a:rPr lang="zh-TW" altLang="en-US" sz="2400" b="1" dirty="0">
                <a:latin typeface="+mn-ea"/>
              </a:rPr>
              <a:t>遊戲主體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zh-TW" altLang="en-US" sz="2400" b="1" i="0" dirty="0">
                <a:latin typeface="+mn-ea"/>
              </a:rPr>
              <a:t>外觀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戰機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>
                <a:latin typeface="+mn-ea"/>
              </a:rPr>
              <a:t>血條</a:t>
            </a:r>
            <a:r>
              <a:rPr lang="en-US" altLang="zh-TW" sz="2400" b="1" i="0" dirty="0">
                <a:latin typeface="+mn-ea"/>
              </a:rPr>
              <a:t>(HP), </a:t>
            </a:r>
            <a:r>
              <a:rPr lang="zh-TW" altLang="en-US" sz="2400" b="1" i="0" dirty="0" smtClean="0">
                <a:latin typeface="+mn-ea"/>
              </a:rPr>
              <a:t>子彈</a:t>
            </a:r>
            <a:r>
              <a:rPr lang="en-US" altLang="zh-TW" sz="2400" b="1" i="0" dirty="0" smtClean="0">
                <a:latin typeface="+mn-ea"/>
              </a:rPr>
              <a:t>,</a:t>
            </a:r>
            <a:r>
              <a:rPr lang="zh-TW" altLang="en-US" sz="2400" b="1" i="0" dirty="0" smtClean="0">
                <a:latin typeface="+mn-ea"/>
              </a:rPr>
              <a:t> </a:t>
            </a:r>
            <a:r>
              <a:rPr lang="en-US" altLang="zh-TW" sz="2400" b="1" i="0" dirty="0" smtClean="0">
                <a:latin typeface="+mn-ea"/>
              </a:rPr>
              <a:t>…</a:t>
            </a:r>
          </a:p>
          <a:p>
            <a:pPr lvl="1"/>
            <a:r>
              <a:rPr lang="zh-TW" altLang="en-US" sz="2400" b="1" i="0" dirty="0" smtClean="0">
                <a:latin typeface="+mn-ea"/>
              </a:rPr>
              <a:t>遊戲性</a:t>
            </a:r>
            <a:r>
              <a:rPr lang="en-US" altLang="zh-TW" sz="2400" b="1" i="0" dirty="0" smtClean="0">
                <a:latin typeface="+mn-ea"/>
              </a:rPr>
              <a:t>:</a:t>
            </a:r>
            <a:r>
              <a:rPr lang="zh-TW" altLang="en-US" sz="2400" b="1" i="0" dirty="0" smtClean="0">
                <a:latin typeface="+mn-ea"/>
              </a:rPr>
              <a:t> 射擊子彈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移動</a:t>
            </a:r>
            <a:r>
              <a:rPr lang="en-US" altLang="zh-TW" sz="2400" b="1" i="0" dirty="0" smtClean="0">
                <a:latin typeface="+mn-ea"/>
              </a:rPr>
              <a:t>, </a:t>
            </a:r>
            <a:r>
              <a:rPr lang="zh-TW" altLang="en-US" sz="2400" b="1" i="0" dirty="0" smtClean="0">
                <a:latin typeface="+mn-ea"/>
              </a:rPr>
              <a:t>擊中扣寫</a:t>
            </a:r>
            <a:r>
              <a:rPr lang="en-US" altLang="zh-TW" sz="2400" b="1" i="0" dirty="0" smtClean="0">
                <a:latin typeface="+mn-ea"/>
              </a:rPr>
              <a:t>,</a:t>
            </a:r>
            <a:r>
              <a:rPr lang="zh-TW" altLang="en-US" sz="2400" b="1" i="0" dirty="0" smtClean="0">
                <a:latin typeface="+mn-ea"/>
              </a:rPr>
              <a:t> </a:t>
            </a:r>
            <a:r>
              <a:rPr lang="en-US" altLang="zh-TW" sz="2400" b="1" i="0" dirty="0" smtClean="0">
                <a:latin typeface="+mn-ea"/>
              </a:rPr>
              <a:t>…</a:t>
            </a:r>
          </a:p>
          <a:p>
            <a:r>
              <a:rPr lang="zh-TW" altLang="en-US" sz="2400" b="1" dirty="0" smtClean="0">
                <a:latin typeface="+mn-ea"/>
              </a:rPr>
              <a:t>遊戲</a:t>
            </a:r>
            <a:r>
              <a:rPr lang="zh-TW" altLang="en-US" sz="2400" b="1" dirty="0">
                <a:latin typeface="+mn-ea"/>
              </a:rPr>
              <a:t>結束畫面</a:t>
            </a:r>
            <a:endParaRPr lang="en-US" altLang="zh-TW" sz="2400" b="1" dirty="0">
              <a:latin typeface="+mn-ea"/>
            </a:endParaRPr>
          </a:p>
          <a:p>
            <a:pPr lvl="1"/>
            <a:r>
              <a:rPr lang="en-US" altLang="zh-TW" sz="2400" b="1" i="0" dirty="0">
                <a:latin typeface="+mn-ea"/>
              </a:rPr>
              <a:t>Win, </a:t>
            </a:r>
            <a:r>
              <a:rPr lang="en-US" altLang="zh-TW" sz="2400" b="1" i="0" dirty="0" smtClean="0">
                <a:latin typeface="+mn-ea"/>
              </a:rPr>
              <a:t>Game Over</a:t>
            </a:r>
            <a:r>
              <a:rPr lang="en-US" altLang="zh-TW" sz="2400" b="1" i="0" dirty="0">
                <a:latin typeface="+mn-ea"/>
              </a:rPr>
              <a:t>, Restart, End</a:t>
            </a:r>
          </a:p>
          <a:p>
            <a:endParaRPr lang="en-US" altLang="zh-TW" sz="2400" b="1" dirty="0">
              <a:latin typeface="+mn-ea"/>
            </a:endParaRPr>
          </a:p>
        </p:txBody>
      </p:sp>
      <p:pic>
        <p:nvPicPr>
          <p:cNvPr id="5122" name="Picture 2" descr="「happy man」的圖片搜尋結果">
            <a:extLst>
              <a:ext uri="{FF2B5EF4-FFF2-40B4-BE49-F238E27FC236}">
                <a16:creationId xmlns:a16="http://schemas.microsoft.com/office/drawing/2014/main" id="{02EA3CD6-1123-4545-B60F-E5E2DDF4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31" y="2052536"/>
            <a:ext cx="3419144" cy="3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FD7E85-2D62-4310-A7C0-36D3848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Advance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(5%)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F23847-1CE9-4876-BD53-16078396A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6085"/>
          </a:xfrm>
        </p:spPr>
        <p:txBody>
          <a:bodyPr>
            <a:normAutofit/>
          </a:bodyPr>
          <a:lstStyle/>
          <a:p>
            <a:r>
              <a:rPr lang="zh-TW" altLang="en-US" sz="2800" b="1" dirty="0" smtClean="0"/>
              <a:t>做</a:t>
            </a:r>
            <a:r>
              <a:rPr lang="zh-TW" altLang="en-US" sz="2800" b="1" dirty="0"/>
              <a:t>到</a:t>
            </a:r>
            <a:r>
              <a:rPr lang="en-US" altLang="zh-TW" sz="2800" b="1" dirty="0" smtClean="0"/>
              <a:t>5</a:t>
            </a:r>
            <a:r>
              <a:rPr lang="zh-TW" altLang="en-US" sz="2800" b="1" dirty="0" smtClean="0"/>
              <a:t>項以上</a:t>
            </a:r>
            <a:endParaRPr lang="en-US" altLang="zh-TW" sz="2800" b="1" dirty="0"/>
          </a:p>
          <a:p>
            <a:pPr lvl="1"/>
            <a:r>
              <a:rPr lang="zh-TW" altLang="en-US" sz="2400" b="1" i="0" dirty="0" smtClean="0"/>
              <a:t>開頭</a:t>
            </a:r>
            <a:r>
              <a:rPr lang="en-US" altLang="zh-TW" sz="2400" b="1" i="0" dirty="0" smtClean="0"/>
              <a:t>+</a:t>
            </a:r>
            <a:r>
              <a:rPr lang="zh-TW" altLang="en-US" sz="2400" b="1" i="0" dirty="0" smtClean="0"/>
              <a:t>人物動畫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厲害的</a:t>
            </a:r>
            <a:r>
              <a:rPr lang="en-US" altLang="zh-TW" sz="2400" b="1" i="0" dirty="0" smtClean="0"/>
              <a:t>AI</a:t>
            </a:r>
            <a:endParaRPr lang="en-US" altLang="zh-TW" sz="2400" b="1" i="0" dirty="0"/>
          </a:p>
          <a:p>
            <a:pPr lvl="1"/>
            <a:r>
              <a:rPr lang="zh-TW" altLang="en-US" sz="2400" b="1" i="0" dirty="0" smtClean="0"/>
              <a:t>特殊道具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商店系</a:t>
            </a:r>
            <a:r>
              <a:rPr lang="zh-TW" altLang="en-US" sz="2400" b="1" i="0" dirty="0"/>
              <a:t>統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存檔</a:t>
            </a:r>
            <a:r>
              <a:rPr lang="en-US" altLang="zh-TW" sz="2400" b="1" i="0" dirty="0" smtClean="0"/>
              <a:t>, </a:t>
            </a:r>
            <a:r>
              <a:rPr lang="zh-TW" altLang="en-US" sz="2400" b="1" i="0" dirty="0" smtClean="0"/>
              <a:t>讀</a:t>
            </a:r>
            <a:r>
              <a:rPr lang="zh-TW" altLang="en-US" sz="2400" b="1" i="0" dirty="0"/>
              <a:t>檔</a:t>
            </a:r>
            <a:endParaRPr lang="en-US" altLang="zh-TW" sz="2400" b="1" i="0" dirty="0" smtClean="0"/>
          </a:p>
          <a:p>
            <a:pPr lvl="1"/>
            <a:r>
              <a:rPr lang="zh-TW" altLang="en-US" sz="2400" b="1" i="0" dirty="0" smtClean="0"/>
              <a:t>音樂 </a:t>
            </a:r>
            <a:r>
              <a:rPr lang="en-US" altLang="zh-TW" sz="2400" b="1" i="0" dirty="0" smtClean="0"/>
              <a:t>(</a:t>
            </a:r>
            <a:r>
              <a:rPr lang="zh-TW" altLang="en-US" sz="2400" b="1" i="0" dirty="0" smtClean="0"/>
              <a:t>不同場景要</a:t>
            </a:r>
            <a:r>
              <a:rPr lang="zh-TW" altLang="en-US" sz="2400" b="1" i="0" dirty="0"/>
              <a:t>轉換</a:t>
            </a:r>
            <a:r>
              <a:rPr lang="en-US" altLang="zh-TW" sz="2400" b="1" i="0" dirty="0"/>
              <a:t>,</a:t>
            </a:r>
            <a:r>
              <a:rPr lang="zh-TW" altLang="en-US" sz="2400" b="1" i="0" dirty="0" smtClean="0"/>
              <a:t>暫停</a:t>
            </a:r>
            <a:r>
              <a:rPr lang="en-US" altLang="zh-TW" sz="2400" b="1" i="0" dirty="0" smtClean="0"/>
              <a:t>,</a:t>
            </a:r>
            <a:r>
              <a:rPr lang="zh-TW" altLang="en-US" sz="2400" b="1" i="0" dirty="0" smtClean="0"/>
              <a:t>音量</a:t>
            </a:r>
            <a:r>
              <a:rPr lang="en-US" altLang="zh-TW" sz="2400" b="1" i="0" dirty="0" smtClean="0"/>
              <a:t>)</a:t>
            </a:r>
            <a:endParaRPr lang="en-US" altLang="zh-TW" sz="2400" b="1" i="0" dirty="0" smtClean="0"/>
          </a:p>
          <a:p>
            <a:pPr lvl="1"/>
            <a:r>
              <a:rPr lang="en-US" altLang="zh-TW" sz="2400" b="1" i="0" dirty="0" smtClean="0"/>
              <a:t>And so on…</a:t>
            </a:r>
            <a:endParaRPr lang="en-US" altLang="zh-TW" sz="2400" b="1" i="0" dirty="0"/>
          </a:p>
        </p:txBody>
      </p:sp>
      <p:pic>
        <p:nvPicPr>
          <p:cNvPr id="4100" name="Picture 4" descr="「苦惱」的圖片搜尋結果">
            <a:extLst>
              <a:ext uri="{FF2B5EF4-FFF2-40B4-BE49-F238E27FC236}">
                <a16:creationId xmlns:a16="http://schemas.microsoft.com/office/drawing/2014/main" id="{454444D6-E60F-4BA1-B85D-7D9124C62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4461" y="2476885"/>
            <a:ext cx="4592278" cy="36065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80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DD09A-134F-44E4-842C-316D30CD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Creative</a:t>
            </a:r>
            <a:r>
              <a:rPr lang="zh-TW" altLang="en-US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 </a:t>
            </a:r>
            <a:r>
              <a:rPr lang="en-US" altLang="zh-TW" sz="8000" b="1" dirty="0" smtClean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(2%)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9D5769-0C31-46F6-8E7D-90047BFA6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/>
              <a:t>角色精細度</a:t>
            </a:r>
            <a:endParaRPr lang="en-US" altLang="zh-TW" sz="2400" b="1" dirty="0"/>
          </a:p>
          <a:p>
            <a:r>
              <a:rPr lang="zh-TW" altLang="en-US" sz="2400" b="1" dirty="0"/>
              <a:t>絕招華麗度</a:t>
            </a:r>
            <a:endParaRPr lang="en-US" altLang="zh-TW" sz="2400" b="1" dirty="0"/>
          </a:p>
          <a:p>
            <a:r>
              <a:rPr lang="zh-TW" altLang="en-US" sz="2400" b="1" dirty="0"/>
              <a:t>動畫炫泡度</a:t>
            </a:r>
            <a:endParaRPr lang="en-US" altLang="zh-TW" sz="2400" b="1" dirty="0"/>
          </a:p>
          <a:p>
            <a:r>
              <a:rPr lang="zh-TW" altLang="en-US" sz="2400" b="1" dirty="0"/>
              <a:t>遊戲豐富度</a:t>
            </a:r>
            <a:endParaRPr lang="en-US" altLang="zh-TW" sz="2400" b="1" dirty="0"/>
          </a:p>
          <a:p>
            <a:r>
              <a:rPr lang="zh-TW" altLang="en-US" sz="2400" b="1" dirty="0"/>
              <a:t>整體流暢度</a:t>
            </a:r>
            <a:endParaRPr lang="en-US" altLang="zh-TW" sz="2400" b="1" dirty="0"/>
          </a:p>
          <a:p>
            <a:r>
              <a:rPr lang="en-US" altLang="zh-TW" sz="2400" b="1" dirty="0"/>
              <a:t>….…</a:t>
            </a:r>
            <a:endParaRPr lang="zh-TW" altLang="en-US" sz="24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F1BA7E0-7B75-49A2-95D5-FB2B8A5F3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832120"/>
            <a:ext cx="5669562" cy="50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62D74-AF16-4C75-99CD-7801FEB4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8000" b="1" dirty="0">
                <a:solidFill>
                  <a:schemeClr val="accent6">
                    <a:lumMod val="75000"/>
                  </a:schemeClr>
                </a:solidFill>
                <a:latin typeface="billy" pitchFamily="2" charset="-120"/>
                <a:ea typeface="billy" pitchFamily="2" charset="-120"/>
                <a:cs typeface="billy" pitchFamily="2" charset="-120"/>
              </a:rPr>
              <a:t>Template</a:t>
            </a:r>
            <a:endParaRPr lang="zh-TW" altLang="en-US" sz="8000" b="1" dirty="0">
              <a:solidFill>
                <a:schemeClr val="accent6">
                  <a:lumMod val="75000"/>
                </a:schemeClr>
              </a:solidFill>
              <a:latin typeface="billy" pitchFamily="2" charset="-120"/>
              <a:ea typeface="billy" pitchFamily="2" charset="-120"/>
              <a:cs typeface="billy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F44248-D2DF-47B8-9B81-2DFAC627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err="1"/>
              <a:t>game_init</a:t>
            </a:r>
            <a:r>
              <a:rPr lang="en-US" altLang="zh-TW" sz="2400" b="1" dirty="0"/>
              <a:t>(): </a:t>
            </a:r>
            <a:r>
              <a:rPr lang="zh-TW" altLang="en-US" sz="2400" b="1" dirty="0"/>
              <a:t>初始所有控制器</a:t>
            </a:r>
            <a:endParaRPr lang="en-US" altLang="zh-TW" sz="2400" b="1" dirty="0"/>
          </a:p>
          <a:p>
            <a:r>
              <a:rPr lang="en-US" altLang="zh-TW" sz="2400" b="1" dirty="0" err="1"/>
              <a:t>game_begin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初始遊戲介面</a:t>
            </a:r>
            <a:endParaRPr lang="en-US" altLang="zh-TW" sz="2400" b="1" dirty="0"/>
          </a:p>
          <a:p>
            <a:r>
              <a:rPr lang="en-US" altLang="zh-TW" sz="2400" b="1" dirty="0" err="1"/>
              <a:t>game_run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遊戲主體</a:t>
            </a:r>
            <a:r>
              <a:rPr lang="en-US" altLang="zh-TW" sz="2400" b="1" dirty="0"/>
              <a:t>(while</a:t>
            </a:r>
            <a:r>
              <a:rPr lang="zh-TW" altLang="en-US" sz="2400" b="1" dirty="0"/>
              <a:t>迴圈內，會持續刷新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game_destroy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遊戲結束後的摧毀</a:t>
            </a:r>
            <a:endParaRPr lang="en-US" altLang="zh-TW" sz="2400" b="1" dirty="0"/>
          </a:p>
          <a:p>
            <a:r>
              <a:rPr lang="en-US" altLang="zh-TW" sz="2400" b="1" dirty="0" err="1"/>
              <a:t>process_event</a:t>
            </a:r>
            <a:r>
              <a:rPr lang="en-US" altLang="zh-TW" sz="2400" b="1" dirty="0"/>
              <a:t>():</a:t>
            </a:r>
            <a:r>
              <a:rPr lang="zh-TW" altLang="en-US" sz="2400" b="1" dirty="0"/>
              <a:t> 控制各式</a:t>
            </a:r>
            <a:r>
              <a:rPr lang="en-US" altLang="zh-TW" sz="2400" b="1" dirty="0"/>
              <a:t>event(</a:t>
            </a:r>
            <a:r>
              <a:rPr lang="zh-TW" altLang="en-US" sz="2400" b="1" dirty="0"/>
              <a:t>鍵盤、滑鼠</a:t>
            </a:r>
            <a:r>
              <a:rPr lang="en-US" altLang="zh-TW" sz="2400" b="1" dirty="0"/>
              <a:t>)</a:t>
            </a:r>
          </a:p>
          <a:p>
            <a:r>
              <a:rPr lang="en-US" altLang="zh-TW" sz="2400" b="1" dirty="0" err="1"/>
              <a:t>show_err_msg</a:t>
            </a:r>
            <a:r>
              <a:rPr lang="en-US" altLang="zh-TW" sz="2400" b="1" dirty="0"/>
              <a:t>(</a:t>
            </a:r>
            <a:r>
              <a:rPr lang="en-US" altLang="zh-TW" sz="2400" b="1" dirty="0" err="1"/>
              <a:t>int</a:t>
            </a:r>
            <a:r>
              <a:rPr lang="en-US" altLang="zh-TW" sz="2400" b="1" dirty="0"/>
              <a:t> </a:t>
            </a:r>
            <a:r>
              <a:rPr lang="en-US" altLang="zh-TW" sz="2400" b="1" dirty="0" err="1"/>
              <a:t>msg</a:t>
            </a:r>
            <a:r>
              <a:rPr lang="en-US" altLang="zh-TW" sz="2400" b="1" dirty="0"/>
              <a:t>): </a:t>
            </a:r>
            <a:r>
              <a:rPr lang="zh-TW" altLang="en-US" sz="2400" b="1" dirty="0"/>
              <a:t>方便</a:t>
            </a:r>
            <a:r>
              <a:rPr lang="en-US" altLang="zh-TW" sz="2400" b="1" dirty="0"/>
              <a:t>Debug</a:t>
            </a:r>
            <a:r>
              <a:rPr lang="zh-TW" altLang="en-US" sz="2400" b="1" dirty="0"/>
              <a:t>使用的</a:t>
            </a:r>
          </a:p>
        </p:txBody>
      </p:sp>
    </p:spTree>
    <p:extLst>
      <p:ext uri="{BB962C8B-B14F-4D97-AF65-F5344CB8AC3E}">
        <p14:creationId xmlns:p14="http://schemas.microsoft.com/office/powerpoint/2010/main" val="197471927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268</TotalTime>
  <Words>258</Words>
  <Application>Microsoft Office PowerPoint</Application>
  <PresentationFormat>寬螢幕</PresentationFormat>
  <Paragraphs>61</Paragraphs>
  <Slides>13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billy</vt:lpstr>
      <vt:lpstr>SetoFont</vt:lpstr>
      <vt:lpstr>微軟正黑體</vt:lpstr>
      <vt:lpstr>新細明體</vt:lpstr>
      <vt:lpstr>Calibri</vt:lpstr>
      <vt:lpstr>Franklin Gothic Book</vt:lpstr>
      <vt:lpstr>Crop</vt:lpstr>
      <vt:lpstr>Final Project Rules</vt:lpstr>
      <vt:lpstr>PowerPoint 簡報</vt:lpstr>
      <vt:lpstr>PowerPoint 簡報</vt:lpstr>
      <vt:lpstr>Rules</vt:lpstr>
      <vt:lpstr>PowerPoint 簡報</vt:lpstr>
      <vt:lpstr>Basics (8%)</vt:lpstr>
      <vt:lpstr>Advance (5%)</vt:lpstr>
      <vt:lpstr>Creative (2%)</vt:lpstr>
      <vt:lpstr>Template</vt:lpstr>
      <vt:lpstr>Useful Resource</vt:lpstr>
      <vt:lpstr>Today’s Goal</vt:lpstr>
      <vt:lpstr>Don’t   Cheat</vt:lpstr>
      <vt:lpstr>Let’s 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張克齊</dc:creator>
  <cp:lastModifiedBy>USER</cp:lastModifiedBy>
  <cp:revision>39</cp:revision>
  <dcterms:created xsi:type="dcterms:W3CDTF">2017-12-14T05:49:56Z</dcterms:created>
  <dcterms:modified xsi:type="dcterms:W3CDTF">2018-12-10T06:53:20Z</dcterms:modified>
</cp:coreProperties>
</file>